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7.xml"/><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ines.barnard.edu/zine-librari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iBS0GJlknOQ-zKn20RQ2ZFGEWdWN0dwmAmc82xXiOo/ed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3591dc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3591dc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Introductions Jenna + Lauren will introduce each other</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a:highlight>
                  <a:srgbClr val="FFFFFF"/>
                </a:highlight>
                <a:latin typeface="Roboto"/>
                <a:ea typeface="Roboto"/>
                <a:cs typeface="Roboto"/>
                <a:sym typeface="Roboto"/>
              </a:rPr>
              <a:t>Lauren Kehoe is the Undergraduate Instruction and Outreach Librarian here at NYU, and she also focuses on accessibility. She has served as ZineCat's metadata-ist, front end developer, blogger, grant researcher, zine importer, and shill. Lauren is an exceptional project partner, and the human of two dreamy cats: Peanut and Baby Yoda.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Jenna is the Zine Librarian and Associate Director of Communications at Barnard College. She’s the BEST project partner and it’s been a joy to work with, and learn alongside, Jenna over the last 3.5 half years.  We have been lucky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3591dc8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3591dc8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LAUREN</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Disclaimer: we have not yet tested multiple users searching at the same time, so let’s see what happens.</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Encourage everyone in the audience to do a search.  Some suggested searches are:</a:t>
            </a:r>
            <a:endParaRPr sz="1200">
              <a:solidFill>
                <a:schemeClr val="dk1"/>
              </a:solidFill>
            </a:endParaRPr>
          </a:p>
          <a:p>
            <a:pPr indent="-304800" lvl="0" marL="457200" rtl="0" algn="l">
              <a:lnSpc>
                <a:spcPct val="100000"/>
              </a:lnSpc>
              <a:spcBef>
                <a:spcPts val="1600"/>
              </a:spcBef>
              <a:spcAft>
                <a:spcPts val="0"/>
              </a:spcAft>
              <a:buClr>
                <a:schemeClr val="dk1"/>
              </a:buClr>
              <a:buSzPts val="1200"/>
              <a:buChar char="●"/>
            </a:pPr>
            <a:r>
              <a:rPr lang="en" sz="1200">
                <a:solidFill>
                  <a:schemeClr val="dk1"/>
                </a:solidFill>
              </a:rPr>
              <a:t>Queer</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Punk</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Elvis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Secret Asian Man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Picklejar</a:t>
            </a:r>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3591dc8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f3591dc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JENNA</a:t>
            </a:r>
            <a:endParaRPr/>
          </a:p>
          <a:p>
            <a:pPr indent="0" lvl="0" marL="0" rtl="0" algn="l">
              <a:lnSpc>
                <a:spcPct val="115000"/>
              </a:lnSpc>
              <a:spcBef>
                <a:spcPts val="1000"/>
              </a:spcBef>
              <a:spcAft>
                <a:spcPts val="0"/>
              </a:spcAft>
              <a:buNone/>
            </a:pPr>
            <a:r>
              <a:rPr lang="en"/>
              <a:t>Add more records from current three collections and from more libraries. </a:t>
            </a:r>
            <a:endParaRPr/>
          </a:p>
          <a:p>
            <a:pPr indent="0" lvl="0" marL="0" rtl="0" algn="l">
              <a:lnSpc>
                <a:spcPct val="115000"/>
              </a:lnSpc>
              <a:spcBef>
                <a:spcPts val="1000"/>
              </a:spcBef>
              <a:spcAft>
                <a:spcPts val="0"/>
              </a:spcAft>
              <a:buNone/>
            </a:pPr>
            <a:r>
              <a:rPr lang="en"/>
              <a:t>We have records ready to upload in our GitHub repository from, among others</a:t>
            </a:r>
            <a:endParaRPr/>
          </a:p>
          <a:p>
            <a:pPr indent="-298450" lvl="0" marL="457200" rtl="0" algn="l">
              <a:lnSpc>
                <a:spcPct val="115000"/>
              </a:lnSpc>
              <a:spcBef>
                <a:spcPts val="1000"/>
              </a:spcBef>
              <a:spcAft>
                <a:spcPts val="0"/>
              </a:spcAft>
              <a:buSzPts val="1100"/>
              <a:buChar char="●"/>
            </a:pPr>
            <a:r>
              <a:rPr lang="en"/>
              <a:t>Anchor Archive, which has its own subject thesaurus</a:t>
            </a:r>
            <a:endParaRPr/>
          </a:p>
          <a:p>
            <a:pPr indent="-298450" lvl="0" marL="457200" rtl="0" algn="l">
              <a:lnSpc>
                <a:spcPct val="115000"/>
              </a:lnSpc>
              <a:spcBef>
                <a:spcPts val="1000"/>
              </a:spcBef>
              <a:spcAft>
                <a:spcPts val="0"/>
              </a:spcAft>
              <a:buSzPts val="1100"/>
              <a:buChar char="●"/>
            </a:pPr>
            <a:r>
              <a:rPr lang="en"/>
              <a:t>Minneapolis Community and Technical College with another standalone catalog that uses ZINECORE</a:t>
            </a:r>
            <a:endParaRPr/>
          </a:p>
          <a:p>
            <a:pPr indent="-298450" lvl="0" marL="457200" rtl="0" algn="l">
              <a:lnSpc>
                <a:spcPct val="115000"/>
              </a:lnSpc>
              <a:spcBef>
                <a:spcPts val="1000"/>
              </a:spcBef>
              <a:spcAft>
                <a:spcPts val="0"/>
              </a:spcAft>
              <a:buSzPts val="1100"/>
              <a:buChar char="●"/>
            </a:pPr>
            <a:r>
              <a:rPr lang="en"/>
              <a:t>Ontario College of Art &amp; Design with its records currently hosted on ARTstor</a:t>
            </a:r>
            <a:endParaRPr/>
          </a:p>
          <a:p>
            <a:pPr indent="0" lvl="0" marL="0" rtl="0" algn="l">
              <a:lnSpc>
                <a:spcPct val="115000"/>
              </a:lnSpc>
              <a:spcBef>
                <a:spcPts val="1000"/>
              </a:spcBef>
              <a:spcAft>
                <a:spcPts val="0"/>
              </a:spcAft>
              <a:buNone/>
            </a:pPr>
            <a:r>
              <a:rPr lang="en"/>
              <a:t>More sophisticated use of mutual metadata</a:t>
            </a:r>
            <a:endParaRPr/>
          </a:p>
          <a:p>
            <a:pPr indent="-317500" lvl="0" marL="457200" rtl="0" algn="l">
              <a:lnSpc>
                <a:spcPct val="115000"/>
              </a:lnSpc>
              <a:spcBef>
                <a:spcPts val="1000"/>
              </a:spcBef>
              <a:spcAft>
                <a:spcPts val="0"/>
              </a:spcAft>
              <a:buSzPts val="1400"/>
              <a:buChar char="●"/>
            </a:pPr>
            <a:r>
              <a:rPr lang="en"/>
              <a:t>Establishing authority files for creators</a:t>
            </a:r>
            <a:endParaRPr/>
          </a:p>
          <a:p>
            <a:pPr indent="-317500" lvl="0" marL="457200" rtl="0" algn="l">
              <a:lnSpc>
                <a:spcPct val="115000"/>
              </a:lnSpc>
              <a:spcBef>
                <a:spcPts val="0"/>
              </a:spcBef>
              <a:spcAft>
                <a:spcPts val="0"/>
              </a:spcAft>
              <a:buSzPts val="1400"/>
              <a:buChar char="●"/>
            </a:pPr>
            <a:r>
              <a:rPr lang="en"/>
              <a:t>Subject thesaurus</a:t>
            </a:r>
            <a:endParaRPr/>
          </a:p>
          <a:p>
            <a:pPr indent="-317500" lvl="0" marL="457200" rtl="0" algn="l">
              <a:lnSpc>
                <a:spcPct val="115000"/>
              </a:lnSpc>
              <a:spcBef>
                <a:spcPts val="0"/>
              </a:spcBef>
              <a:spcAft>
                <a:spcPts val="0"/>
              </a:spcAft>
              <a:buSzPts val="1400"/>
              <a:buChar char="●"/>
            </a:pPr>
            <a:r>
              <a:rPr lang="en"/>
              <a:t>leveraging linked open data--all about relationships now, and CA's strength is drawing out such relationships. </a:t>
            </a:r>
            <a:endParaRPr/>
          </a:p>
          <a:p>
            <a:pPr indent="0" lvl="0" marL="0" rtl="0" algn="l">
              <a:lnSpc>
                <a:spcPct val="115000"/>
              </a:lnSpc>
              <a:spcBef>
                <a:spcPts val="1000"/>
              </a:spcBef>
              <a:spcAft>
                <a:spcPts val="0"/>
              </a:spcAft>
              <a:buNone/>
            </a:pPr>
            <a:r>
              <a:rPr lang="en"/>
              <a:t>Zine Librarians group and ZineCat Group are in one email list--&gt;working together</a:t>
            </a:r>
            <a:endParaRPr/>
          </a:p>
          <a:p>
            <a:pPr indent="0" lvl="0" marL="0" rtl="0" algn="l">
              <a:lnSpc>
                <a:spcPct val="115000"/>
              </a:lnSpc>
              <a:spcBef>
                <a:spcPts val="1000"/>
              </a:spcBef>
              <a:spcAft>
                <a:spcPts val="0"/>
              </a:spcAft>
              <a:buNone/>
            </a:pPr>
            <a:r>
              <a:rPr lang="en"/>
              <a:t>Clean up all the messy shit</a:t>
            </a:r>
            <a:endParaRPr/>
          </a:p>
          <a:p>
            <a:pPr indent="0" lvl="0" marL="0" rtl="0" algn="l">
              <a:lnSpc>
                <a:spcPct val="115000"/>
              </a:lnSpc>
              <a:spcBef>
                <a:spcPts val="1000"/>
              </a:spcBef>
              <a:spcAft>
                <a:spcPts val="10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534976a8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534976a8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LAUREN</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Jenna and Lauren will present on the ongoing development of the The Zine Union Catalog (ZUC) evolving through their work at the CUNY GC.  Participants will receive an overview of the project and catalog, how it's developed, where it's headed, and how the project both used an open source DAM platform to aggregate open data and how the project grapples with the problems inherent in sharing information online (i.e. with respect to zine author anonymity, etc.).   Participants will also be introduced to the </a:t>
            </a:r>
            <a:r>
              <a:rPr b="1" lang="en" sz="1200">
                <a:solidFill>
                  <a:schemeClr val="dk1"/>
                </a:solidFill>
                <a:highlight>
                  <a:srgbClr val="FFFFFF"/>
                </a:highlight>
                <a:latin typeface="Roboto"/>
                <a:ea typeface="Roboto"/>
                <a:cs typeface="Roboto"/>
                <a:sym typeface="Roboto"/>
              </a:rPr>
              <a:t>Zine Librarians Code of Ethics </a:t>
            </a:r>
            <a:r>
              <a:rPr lang="en" sz="1200">
                <a:solidFill>
                  <a:schemeClr val="dk1"/>
                </a:solidFill>
                <a:highlight>
                  <a:srgbClr val="FFFFFF"/>
                </a:highlight>
                <a:latin typeface="Roboto"/>
                <a:ea typeface="Roboto"/>
                <a:cs typeface="Roboto"/>
                <a:sym typeface="Roboto"/>
              </a:rPr>
              <a:t>and will make their own zines about the OpenCon 2018 as well as create metadata for their zines.</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Some Zine Making suggestion prompts:</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What is your DH project?</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Write a letter to Franco Moretti (Graphs, Maps, and Trees guy)</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Share your favorite tech tips</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Make an openrefine for beginners mini-comic/haiku anthology</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Cats: Love, Hate, or indifference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e4d88a8f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e4d88a8f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JENNA</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3591dc8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3591dc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3591d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3591d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 of you may already have experience with zines. </a:t>
            </a:r>
            <a:endParaRPr>
              <a:solidFill>
                <a:schemeClr val="dk1"/>
              </a:solidFill>
            </a:endParaRPr>
          </a:p>
          <a:p>
            <a:pPr indent="0" lvl="0" marL="0" rtl="0" algn="l">
              <a:spcBef>
                <a:spcPts val="0"/>
              </a:spcBef>
              <a:spcAft>
                <a:spcPts val="0"/>
              </a:spcAft>
              <a:buNone/>
            </a:pPr>
            <a:r>
              <a:rPr lang="en">
                <a:solidFill>
                  <a:schemeClr val="dk1"/>
                </a:solidFill>
              </a:rPr>
              <a:t>For those who didn't, before they walked in here, now you do, because you're holding a zine in your hand. </a:t>
            </a:r>
            <a:endParaRPr>
              <a:solidFill>
                <a:schemeClr val="dk1"/>
              </a:solidFill>
            </a:endParaRPr>
          </a:p>
          <a:p>
            <a:pPr indent="0" lvl="0" marL="0" rtl="0" algn="l">
              <a:spcBef>
                <a:spcPts val="0"/>
              </a:spcBef>
              <a:spcAft>
                <a:spcPts val="0"/>
              </a:spcAft>
              <a:buNone/>
            </a:pPr>
            <a:r>
              <a:rPr lang="en">
                <a:solidFill>
                  <a:schemeClr val="dk1"/>
                </a:solidFill>
              </a:rPr>
              <a:t>We'll ask everyone to say one word or phrase they associate with zines. Repeats okay. Saying "pass" okay.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[Lauren will fill in audience responses to what are zines…]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DIY - like this definition</a:t>
            </a:r>
            <a:endParaRPr>
              <a:solidFill>
                <a:schemeClr val="dk1"/>
              </a:solidFill>
            </a:endParaRPr>
          </a:p>
          <a:p>
            <a:pPr indent="0" lvl="0" marL="0" rtl="0" algn="l">
              <a:spcBef>
                <a:spcPts val="0"/>
              </a:spcBef>
              <a:spcAft>
                <a:spcPts val="0"/>
              </a:spcAft>
              <a:buNone/>
            </a:pPr>
            <a:r>
              <a:rPr lang="en">
                <a:solidFill>
                  <a:schemeClr val="dk1"/>
                </a:solidFill>
              </a:rPr>
              <a:t>Zine definition: Short for fanzine or magazine, </a:t>
            </a:r>
            <a:endParaRPr>
              <a:solidFill>
                <a:schemeClr val="dk1"/>
              </a:solidFill>
            </a:endParaRPr>
          </a:p>
          <a:p>
            <a:pPr indent="0" lvl="0" marL="0" rtl="0" algn="l">
              <a:spcBef>
                <a:spcPts val="0"/>
              </a:spcBef>
              <a:spcAft>
                <a:spcPts val="0"/>
              </a:spcAft>
              <a:buNone/>
            </a:pPr>
            <a:r>
              <a:rPr lang="en">
                <a:solidFill>
                  <a:schemeClr val="dk1"/>
                </a:solidFill>
              </a:rPr>
              <a:t>Self published,</a:t>
            </a:r>
            <a:endParaRPr>
              <a:solidFill>
                <a:schemeClr val="dk1"/>
              </a:solidFill>
            </a:endParaRPr>
          </a:p>
          <a:p>
            <a:pPr indent="0" lvl="0" marL="0" rtl="0" algn="l">
              <a:spcBef>
                <a:spcPts val="0"/>
              </a:spcBef>
              <a:spcAft>
                <a:spcPts val="0"/>
              </a:spcAft>
              <a:buNone/>
            </a:pPr>
            <a:r>
              <a:rPr lang="en">
                <a:solidFill>
                  <a:schemeClr val="dk1"/>
                </a:solidFill>
              </a:rPr>
              <a:t> self made, </a:t>
            </a:r>
            <a:endParaRPr>
              <a:solidFill>
                <a:schemeClr val="dk1"/>
              </a:solidFill>
            </a:endParaRPr>
          </a:p>
          <a:p>
            <a:pPr indent="0" lvl="0" marL="0" rtl="0" algn="l">
              <a:spcBef>
                <a:spcPts val="0"/>
              </a:spcBef>
              <a:spcAft>
                <a:spcPts val="0"/>
              </a:spcAft>
              <a:buNone/>
            </a:pPr>
            <a:r>
              <a:rPr lang="en">
                <a:solidFill>
                  <a:schemeClr val="dk1"/>
                </a:solidFill>
              </a:rPr>
              <a:t>Print based, -- usually on paper, </a:t>
            </a:r>
            <a:endParaRPr>
              <a:solidFill>
                <a:schemeClr val="dk1"/>
              </a:solidFill>
            </a:endParaRPr>
          </a:p>
          <a:p>
            <a:pPr indent="0" lvl="0" marL="0" rtl="0" algn="l">
              <a:spcBef>
                <a:spcPts val="0"/>
              </a:spcBef>
              <a:spcAft>
                <a:spcPts val="0"/>
              </a:spcAft>
              <a:buNone/>
            </a:pPr>
            <a:r>
              <a:rPr lang="en">
                <a:solidFill>
                  <a:schemeClr val="dk1"/>
                </a:solidFill>
              </a:rPr>
              <a:t>copies made using a copier, </a:t>
            </a:r>
            <a:endParaRPr>
              <a:solidFill>
                <a:schemeClr val="dk1"/>
              </a:solidFill>
            </a:endParaRPr>
          </a:p>
          <a:p>
            <a:pPr indent="0" lvl="0" marL="0" rtl="0" algn="l">
              <a:spcBef>
                <a:spcPts val="0"/>
              </a:spcBef>
              <a:spcAft>
                <a:spcPts val="0"/>
              </a:spcAft>
              <a:buNone/>
            </a:pPr>
            <a:r>
              <a:rPr lang="en">
                <a:solidFill>
                  <a:schemeClr val="dk1"/>
                </a:solidFill>
              </a:rPr>
              <a:t>often addressing countercultural topics or underrepresented voices. </a:t>
            </a:r>
            <a:endParaRPr>
              <a:solidFill>
                <a:schemeClr val="dk1"/>
              </a:solidFill>
            </a:endParaRPr>
          </a:p>
          <a:p>
            <a:pPr indent="0" lvl="0" marL="0" rtl="0" algn="l">
              <a:spcBef>
                <a:spcPts val="0"/>
              </a:spcBef>
              <a:spcAft>
                <a:spcPts val="0"/>
              </a:spcAft>
              <a:buNone/>
            </a:pPr>
            <a:r>
              <a:rPr lang="en">
                <a:solidFill>
                  <a:schemeClr val="dk1"/>
                </a:solidFill>
              </a:rPr>
              <a:t>Self expression, </a:t>
            </a:r>
            <a:endParaRPr>
              <a:solidFill>
                <a:schemeClr val="dk1"/>
              </a:solidFill>
            </a:endParaRPr>
          </a:p>
          <a:p>
            <a:pPr indent="0" lvl="0" marL="0" rtl="0" algn="l">
              <a:spcBef>
                <a:spcPts val="0"/>
              </a:spcBef>
              <a:spcAft>
                <a:spcPts val="0"/>
              </a:spcAft>
              <a:buNone/>
            </a:pPr>
            <a:r>
              <a:rPr lang="en">
                <a:solidFill>
                  <a:schemeClr val="dk1"/>
                </a:solidFill>
              </a:rPr>
              <a:t>not for profit.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Zines are collected all over!  </a:t>
            </a:r>
            <a:r>
              <a:rPr lang="en" u="sng">
                <a:solidFill>
                  <a:schemeClr val="hlink"/>
                </a:solidFill>
                <a:hlinkClick r:id="rId2"/>
              </a:rPr>
              <a:t>https://zines.barnard.edu/zine-libraries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Title of project and what does this project do?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problem statement intro here - Zines are information rich, but across disparate locations and the ZUC will unify these resources into one search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Takeaways: 1. Zines are across many collections, but are now searchable in one interface. 2. Struggled for a long time and now have some progress on developing a Union Catalog. 3. Intellectual work of creating a mapping and standardization of messy metadata.</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4534976a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534976a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LAUREN</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Why there is a cat on the slide</a:t>
            </a:r>
            <a:endParaRPr>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Zine + cat (and it's reading a zine and probably wondering where to find more zines like it, which is VERY META, and we're all about metadata)</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It's like a WorldCat , but NOT evil (or Digital Public Library of America) for zines.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Union catalog: one-stop place for finding out about zines &amp; where they're held: </a:t>
            </a:r>
            <a:endParaRPr>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known &amp; unknown item searches, e.g., transgender kids</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4b8e15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4b8e15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LAUREN</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https://docs.google.com/document/d/1jiBS0GJlknOQ-zKn20RQ2ZFGEWdWN0dwmAmc82xXiOo/edit</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Zine Cat was built using Collective Access - an open-source digital asset management system that can be used for private and public-facing collections.</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Collective Access allowed us to design a mapping schema that would make it easy to normalize data. Our current schema only includes the most essential fields - title, author, details about where and when it was created, and details about the source collection.</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300">
                <a:solidFill>
                  <a:schemeClr val="dk1"/>
                </a:solidFill>
              </a:rPr>
              <a:t>All that needs to be done to participate in ZineCat is to export metadata according to our mapping schema</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1600"/>
              </a:spcBef>
              <a:spcAft>
                <a:spcPts val="0"/>
              </a:spcAft>
              <a:buClr>
                <a:schemeClr val="dk1"/>
              </a:buClr>
              <a:buSzPts val="1100"/>
              <a:buFont typeface="Arial"/>
              <a:buNone/>
            </a:pPr>
            <a:r>
              <a:rPr b="1" lang="en" sz="1300">
                <a:solidFill>
                  <a:schemeClr val="dk1"/>
                </a:solidFill>
              </a:rPr>
              <a:t>PRO Locally operated and mom&amp;pop shop.  CA user group community</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CON: not as easy to navigate as some of the other options out there?  </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TOP: </a:t>
            </a:r>
            <a:r>
              <a:rPr lang="en" sz="1300">
                <a:solidFill>
                  <a:schemeClr val="dk1"/>
                </a:solidFill>
              </a:rPr>
              <a:t>Sample metadata from Queer Zine Archive Collection</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BOTTOM: </a:t>
            </a:r>
            <a:r>
              <a:rPr lang="en" sz="1300">
                <a:solidFill>
                  <a:schemeClr val="dk1"/>
                </a:solidFill>
              </a:rPr>
              <a:t>Our mapping schema</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RIGHT: </a:t>
            </a:r>
            <a:r>
              <a:rPr lang="en" sz="1300">
                <a:solidFill>
                  <a:schemeClr val="dk1"/>
                </a:solidFill>
              </a:rPr>
              <a:t>What you see on the Zine Union Catalog</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TOP: </a:t>
            </a:r>
            <a:r>
              <a:rPr lang="en">
                <a:solidFill>
                  <a:schemeClr val="dk1"/>
                </a:solidFill>
              </a:rPr>
              <a:t>Sample metadata from Queer Zine Archive Collection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BOTTOM: </a:t>
            </a:r>
            <a:r>
              <a:rPr lang="en">
                <a:solidFill>
                  <a:schemeClr val="dk1"/>
                </a:solidFill>
              </a:rPr>
              <a:t>Our mapping schema</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RIGHT: </a:t>
            </a:r>
            <a:r>
              <a:rPr lang="en">
                <a:solidFill>
                  <a:schemeClr val="dk1"/>
                </a:solidFill>
              </a:rPr>
              <a:t>What you see on the Zine Union Catalog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6e4d88a8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e4d88a8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JENNA</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Zinecore is currently pretty much just a punked out Dublin Core with slight tweaks. </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Used by QZAP, ABC No Rio, Minneapolis Community and Technical College</a:t>
            </a:r>
            <a:endParaRPr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Follow the link for a zine made by Milo Miller of QZAP</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4b8e15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4b8e15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LAUREN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ZineCat prototype takes metadata from six different collections (capital L, libraries and lowercase L libraries for equitable representation), thus including more than 30,000 zines in the prototype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Two academic libraries, one archive and one special collection, public libraries, and one barefoot library, one of which is </a:t>
            </a:r>
            <a:r>
              <a:rPr lang="en" sz="1300"/>
              <a:t>programmatically</a:t>
            </a:r>
            <a:r>
              <a:rPr lang="en" sz="1300"/>
              <a:t> digital.</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solidFill>
                  <a:schemeClr val="dk1"/>
                </a:solidFill>
              </a:rPr>
              <a:t>Denver Zine Library (homegrown), Barnard Zine Library (MARC)</a:t>
            </a:r>
            <a:r>
              <a:rPr lang="en" sz="1200"/>
              <a:t>, and </a:t>
            </a:r>
            <a:r>
              <a:rPr lang="en" sz="1400">
                <a:solidFill>
                  <a:schemeClr val="dk1"/>
                </a:solidFill>
              </a:rPr>
              <a:t>the Queer Zine Archive Project (ZineCore), Carnegie Library of Pittsburgh (Library Thing), ABC No Rio (ZineCore-esque), Sallie Bingham Center Zine Collections at Duke University.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50b908a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50b908a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Sample metadata application profile (MAP) from a collection</a:t>
            </a:r>
            <a:endParaRPr/>
          </a:p>
          <a:p>
            <a:pPr indent="0" lvl="0" marL="0" rtl="0" algn="l">
              <a:spcBef>
                <a:spcPts val="0"/>
              </a:spcBef>
              <a:spcAft>
                <a:spcPts val="0"/>
              </a:spcAft>
              <a:buNone/>
            </a:pPr>
            <a:r>
              <a:rPr lang="en"/>
              <a:t>Our mapping schema</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mapping schema imports the zine along with its details, and treats the creator and the collection as independent elements that exist in relationship to one another.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Basically you have your spreadsheet, which you have to tell CA how to read.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4de343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4de343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LAUREN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You can click on the entity to find all the information relevant to this creator. You can search author names, collection names, etc. </a:t>
            </a:r>
            <a:endParaRPr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6e4d88a8f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e4d88a8f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JENNA</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Look at how easy it all is! JK</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Discuss varieties of metadata and how exciting </a:t>
            </a:r>
            <a:r>
              <a:rPr lang="en" sz="1300">
                <a:solidFill>
                  <a:schemeClr val="dk1"/>
                </a:solidFill>
              </a:rPr>
              <a:t>harmonization</a:t>
            </a:r>
            <a:r>
              <a:rPr lang="en" sz="1300">
                <a:solidFill>
                  <a:schemeClr val="dk1"/>
                </a:solidFill>
              </a:rPr>
              <a:t> can be.</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Mention serials &amp; monographs, too. </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58200" y="445075"/>
            <a:ext cx="5374200" cy="4123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is.gd/zuc_at_nycdh2020" TargetMode="Externa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zinecat.org"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zinecat.org" TargetMode="External"/><Relationship Id="rId4" Type="http://schemas.openxmlformats.org/officeDocument/2006/relationships/hyperlink" Target="mailto:zinecatproject@gmail.com" TargetMode="External"/><Relationship Id="rId10" Type="http://schemas.openxmlformats.org/officeDocument/2006/relationships/image" Target="../media/image11.png"/><Relationship Id="rId9" Type="http://schemas.openxmlformats.org/officeDocument/2006/relationships/hyperlink" Target="https://www.qzap.org/v9/index.php" TargetMode="External"/><Relationship Id="rId5" Type="http://schemas.openxmlformats.org/officeDocument/2006/relationships/hyperlink" Target="https://github.com/zinecat/zinecat.org" TargetMode="External"/><Relationship Id="rId6" Type="http://schemas.openxmlformats.org/officeDocument/2006/relationships/hyperlink" Target="http://www.collectiveaccess.org/" TargetMode="External"/><Relationship Id="rId7" Type="http://schemas.openxmlformats.org/officeDocument/2006/relationships/hyperlink" Target="https://zinelibraries.info/code-of-ethics/" TargetMode="External"/><Relationship Id="rId8" Type="http://schemas.openxmlformats.org/officeDocument/2006/relationships/hyperlink" Target="http://zinecats.tumbl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zinecats.tumblr.com/post/118250187807/farfel-is-paws-on-with-are-you-there-god-its" TargetMode="External"/><Relationship Id="rId5" Type="http://schemas.openxmlformats.org/officeDocument/2006/relationships/image" Target="../media/image8.png"/><Relationship Id="rId6" Type="http://schemas.openxmlformats.org/officeDocument/2006/relationships/hyperlink" Target="https://zines.barnard.edu/zine-libra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worldcat.org/" TargetMode="External"/><Relationship Id="rId4" Type="http://schemas.openxmlformats.org/officeDocument/2006/relationships/hyperlink" Target="https://dp.la" TargetMode="External"/><Relationship Id="rId5" Type="http://schemas.openxmlformats.org/officeDocument/2006/relationships/image" Target="../media/image15.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archive.qzap.org/" TargetMode="Externa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zinelibraries.info/2012/07/28/xzinecorex-union-catalog-update/"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
        <p:nvSpPr>
          <p:cNvPr id="55" name="Google Shape;55;p13"/>
          <p:cNvSpPr txBox="1"/>
          <p:nvPr>
            <p:ph idx="1" type="body"/>
          </p:nvPr>
        </p:nvSpPr>
        <p:spPr>
          <a:xfrm>
            <a:off x="3458200" y="1135325"/>
            <a:ext cx="5374200" cy="306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sz="2400">
                <a:solidFill>
                  <a:srgbClr val="000000"/>
                </a:solidFill>
              </a:rPr>
            </a:br>
            <a:r>
              <a:rPr b="1" lang="en" sz="3000">
                <a:solidFill>
                  <a:srgbClr val="CC0000"/>
                </a:solidFill>
              </a:rPr>
              <a:t>Zine Union Catalog</a:t>
            </a:r>
            <a:br>
              <a:rPr b="1" lang="en" sz="3000">
                <a:solidFill>
                  <a:srgbClr val="000000"/>
                </a:solidFill>
              </a:rPr>
            </a:br>
            <a:r>
              <a:rPr b="1" lang="en" sz="3000">
                <a:solidFill>
                  <a:srgbClr val="000000"/>
                </a:solidFill>
              </a:rPr>
              <a:t>Bringing Together </a:t>
            </a:r>
            <a:br>
              <a:rPr b="1" lang="en" sz="3000">
                <a:solidFill>
                  <a:srgbClr val="000000"/>
                </a:solidFill>
              </a:rPr>
            </a:br>
            <a:r>
              <a:rPr b="1" lang="en" sz="3000">
                <a:solidFill>
                  <a:srgbClr val="000000"/>
                </a:solidFill>
              </a:rPr>
              <a:t>Disparate, Unruly </a:t>
            </a:r>
            <a:br>
              <a:rPr b="1" lang="en" sz="3000">
                <a:solidFill>
                  <a:srgbClr val="000000"/>
                </a:solidFill>
              </a:rPr>
            </a:br>
            <a:r>
              <a:rPr b="1" lang="en" sz="3000">
                <a:solidFill>
                  <a:srgbClr val="000000"/>
                </a:solidFill>
              </a:rPr>
              <a:t>Metadata</a:t>
            </a:r>
            <a:br>
              <a:rPr b="1" lang="en" sz="3000">
                <a:solidFill>
                  <a:srgbClr val="000000"/>
                </a:solidFill>
              </a:rPr>
            </a:br>
            <a:r>
              <a:rPr lang="en" sz="2400">
                <a:solidFill>
                  <a:srgbClr val="CC0000"/>
                </a:solidFill>
                <a:uFill>
                  <a:noFill/>
                </a:uFill>
                <a:hlinkClick r:id="rId3">
                  <a:extLst>
                    <a:ext uri="{A12FA001-AC4F-418D-AE19-62706E023703}">
                      <ahyp:hlinkClr val="tx"/>
                    </a:ext>
                  </a:extLst>
                </a:hlinkClick>
              </a:rPr>
              <a:t>https://is.gd/zuc_at_nycdh2020</a:t>
            </a:r>
            <a:r>
              <a:rPr b="1" lang="en" sz="2400">
                <a:solidFill>
                  <a:srgbClr val="000000"/>
                </a:solidFill>
              </a:rPr>
              <a:t> </a:t>
            </a:r>
            <a:endParaRPr i="1">
              <a:solidFill>
                <a:srgbClr val="000000"/>
              </a:solidFill>
            </a:endParaRPr>
          </a:p>
        </p:txBody>
      </p:sp>
      <p:pic>
        <p:nvPicPr>
          <p:cNvPr descr="ZineCat Logo" id="56" name="Google Shape;56;p13"/>
          <p:cNvPicPr preferRelativeResize="0"/>
          <p:nvPr/>
        </p:nvPicPr>
        <p:blipFill>
          <a:blip r:embed="rId4">
            <a:alphaModFix/>
          </a:blip>
          <a:stretch>
            <a:fillRect/>
          </a:stretch>
        </p:blipFill>
        <p:spPr>
          <a:xfrm>
            <a:off x="-57150" y="741389"/>
            <a:ext cx="3660722" cy="3660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194025" y="209450"/>
            <a:ext cx="6387000" cy="43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CC0000"/>
                </a:solidFill>
              </a:rPr>
              <a:t>And now for a live searching…  zinecat.org </a:t>
            </a:r>
            <a:endParaRPr sz="2400">
              <a:solidFill>
                <a:srgbClr val="CC0000"/>
              </a:solidFill>
            </a:endParaRPr>
          </a:p>
        </p:txBody>
      </p:sp>
      <p:pic>
        <p:nvPicPr>
          <p:cNvPr descr="Screen Shot 2017-05-15 at 4.06.21 PM.png" id="129" name="Google Shape;129;p22">
            <a:hlinkClick r:id="rId3"/>
          </p:cNvPr>
          <p:cNvPicPr preferRelativeResize="0"/>
          <p:nvPr/>
        </p:nvPicPr>
        <p:blipFill>
          <a:blip r:embed="rId4">
            <a:alphaModFix/>
          </a:blip>
          <a:stretch>
            <a:fillRect/>
          </a:stretch>
        </p:blipFill>
        <p:spPr>
          <a:xfrm>
            <a:off x="661600" y="750075"/>
            <a:ext cx="5237525" cy="3767350"/>
          </a:xfrm>
          <a:prstGeom prst="rect">
            <a:avLst/>
          </a:prstGeom>
          <a:noFill/>
          <a:ln cap="flat" cmpd="sng" w="9525">
            <a:solidFill>
              <a:srgbClr val="CC0000"/>
            </a:solidFill>
            <a:prstDash val="solid"/>
            <a:round/>
            <a:headEnd len="sm" w="sm" type="none"/>
            <a:tailEnd len="sm" w="sm" type="none"/>
          </a:ln>
        </p:spPr>
      </p:pic>
      <p:sp>
        <p:nvSpPr>
          <p:cNvPr id="130" name="Google Shape;130;p22"/>
          <p:cNvSpPr txBox="1"/>
          <p:nvPr/>
        </p:nvSpPr>
        <p:spPr>
          <a:xfrm>
            <a:off x="6152975" y="1109175"/>
            <a:ext cx="2772000" cy="28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these a try:</a:t>
            </a:r>
            <a:endParaRPr sz="2400"/>
          </a:p>
          <a:p>
            <a:pPr indent="-381000" lvl="0" marL="457200" rtl="0" algn="l">
              <a:spcBef>
                <a:spcPts val="0"/>
              </a:spcBef>
              <a:spcAft>
                <a:spcPts val="0"/>
              </a:spcAft>
              <a:buClr>
                <a:srgbClr val="000000"/>
              </a:buClr>
              <a:buSzPts val="2400"/>
              <a:buChar char="●"/>
            </a:pPr>
            <a:r>
              <a:rPr lang="en" sz="2400"/>
              <a:t>Secret Asian Man</a:t>
            </a:r>
            <a:endParaRPr sz="2400"/>
          </a:p>
          <a:p>
            <a:pPr indent="-381000" lvl="0" marL="457200" rtl="0" algn="l">
              <a:spcBef>
                <a:spcPts val="0"/>
              </a:spcBef>
              <a:spcAft>
                <a:spcPts val="0"/>
              </a:spcAft>
              <a:buClr>
                <a:srgbClr val="000000"/>
              </a:buClr>
              <a:buSzPts val="2400"/>
              <a:buChar char="●"/>
            </a:pPr>
            <a:r>
              <a:rPr lang="en" sz="2400"/>
              <a:t>Picklejar</a:t>
            </a:r>
            <a:endParaRPr sz="2400"/>
          </a:p>
          <a:p>
            <a:pPr indent="-381000" lvl="0" marL="457200" rtl="0" algn="l">
              <a:spcBef>
                <a:spcPts val="0"/>
              </a:spcBef>
              <a:spcAft>
                <a:spcPts val="0"/>
              </a:spcAft>
              <a:buClr>
                <a:srgbClr val="000000"/>
              </a:buClr>
              <a:buSzPts val="2400"/>
              <a:buChar char="●"/>
            </a:pPr>
            <a:r>
              <a:rPr lang="en" sz="2400"/>
              <a:t>Queer</a:t>
            </a:r>
            <a:endParaRPr sz="2400"/>
          </a:p>
          <a:p>
            <a:pPr indent="-381000" lvl="0" marL="457200" rtl="0" algn="l">
              <a:spcBef>
                <a:spcPts val="0"/>
              </a:spcBef>
              <a:spcAft>
                <a:spcPts val="0"/>
              </a:spcAft>
              <a:buClr>
                <a:srgbClr val="000000"/>
              </a:buClr>
              <a:buSzPts val="2400"/>
              <a:buChar char="●"/>
            </a:pPr>
            <a:r>
              <a:rPr lang="en" sz="2400"/>
              <a:t>Punk</a:t>
            </a:r>
            <a:endParaRPr sz="2400"/>
          </a:p>
          <a:p>
            <a:pPr indent="-381000" lvl="0" marL="457200" rtl="0" algn="l">
              <a:spcBef>
                <a:spcPts val="0"/>
              </a:spcBef>
              <a:spcAft>
                <a:spcPts val="0"/>
              </a:spcAft>
              <a:buClr>
                <a:srgbClr val="000000"/>
              </a:buClr>
              <a:buSzPts val="2400"/>
              <a:buChar char="●"/>
            </a:pPr>
            <a:r>
              <a:rPr lang="en" sz="2400"/>
              <a:t>Elvis</a:t>
            </a:r>
            <a:endParaRPr sz="2400"/>
          </a:p>
        </p:txBody>
      </p:sp>
      <p:sp>
        <p:nvSpPr>
          <p:cNvPr id="131" name="Google Shape;131;p22"/>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 type="body"/>
          </p:nvPr>
        </p:nvSpPr>
        <p:spPr>
          <a:xfrm>
            <a:off x="503175" y="445075"/>
            <a:ext cx="41559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Future &amp; Next Steps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More libraries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Better field harmonization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Mutual metadata (that's anarchist for "authority control")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Record overlays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External link fixes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big bag of money, or several small and medium-sized bags of money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Maybe you?</a:t>
            </a:r>
            <a:endParaRPr>
              <a:solidFill>
                <a:srgbClr val="000000"/>
              </a:solidFill>
            </a:endParaRPr>
          </a:p>
        </p:txBody>
      </p:sp>
      <p:pic>
        <p:nvPicPr>
          <p:cNvPr descr="Cat looking at a laptop computer screen." id="137" name="Google Shape;137;p23"/>
          <p:cNvPicPr preferRelativeResize="0"/>
          <p:nvPr/>
        </p:nvPicPr>
        <p:blipFill>
          <a:blip r:embed="rId3">
            <a:alphaModFix/>
          </a:blip>
          <a:stretch>
            <a:fillRect/>
          </a:stretch>
        </p:blipFill>
        <p:spPr>
          <a:xfrm>
            <a:off x="4659075" y="990600"/>
            <a:ext cx="4180125" cy="3122031"/>
          </a:xfrm>
          <a:prstGeom prst="rect">
            <a:avLst/>
          </a:prstGeom>
          <a:noFill/>
          <a:ln>
            <a:noFill/>
          </a:ln>
        </p:spPr>
      </p:pic>
      <p:sp>
        <p:nvSpPr>
          <p:cNvPr id="138" name="Google Shape;138;p23"/>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body"/>
          </p:nvPr>
        </p:nvSpPr>
        <p:spPr>
          <a:xfrm>
            <a:off x="3458200" y="183850"/>
            <a:ext cx="5374200" cy="43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br>
              <a:rPr lang="en" sz="2400">
                <a:solidFill>
                  <a:srgbClr val="CC0000"/>
                </a:solidFill>
              </a:rPr>
            </a:br>
            <a:r>
              <a:rPr lang="en" sz="3600">
                <a:solidFill>
                  <a:srgbClr val="CC0000"/>
                </a:solidFill>
              </a:rPr>
              <a:t>Zine Making</a:t>
            </a:r>
            <a:endParaRPr sz="3600">
              <a:solidFill>
                <a:srgbClr val="CC0000"/>
              </a:solidFill>
            </a:endParaRPr>
          </a:p>
          <a:p>
            <a:pPr indent="0" lvl="0" marL="0" rtl="0" algn="ctr">
              <a:spcBef>
                <a:spcPts val="0"/>
              </a:spcBef>
              <a:spcAft>
                <a:spcPts val="0"/>
              </a:spcAft>
              <a:buNone/>
            </a:pPr>
            <a:r>
              <a:rPr lang="en" sz="2400">
                <a:solidFill>
                  <a:srgbClr val="000000"/>
                </a:solidFill>
              </a:rPr>
              <a:t>Followed by </a:t>
            </a:r>
            <a:br>
              <a:rPr lang="en" sz="2400">
                <a:solidFill>
                  <a:srgbClr val="000000"/>
                </a:solidFill>
              </a:rPr>
            </a:br>
            <a:r>
              <a:rPr lang="en" sz="2400">
                <a:solidFill>
                  <a:srgbClr val="000000"/>
                </a:solidFill>
              </a:rPr>
              <a:t>Cataloging &amp; Discussion</a:t>
            </a:r>
            <a:br>
              <a:rPr lang="en" sz="2400">
                <a:solidFill>
                  <a:srgbClr val="000000"/>
                </a:solidFill>
              </a:rPr>
            </a:br>
            <a:endParaRPr sz="12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Make a zine about:</a:t>
            </a:r>
            <a:endParaRPr>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chemeClr val="lt1"/>
                </a:highlight>
              </a:rPr>
              <a:t>What is your DH project?</a:t>
            </a:r>
            <a:endParaRPr>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chemeClr val="lt1"/>
                </a:highlight>
              </a:rPr>
              <a:t>Write a letter to Franco Moretti (Graphs, Maps, and Trees guy)</a:t>
            </a:r>
            <a:endParaRPr>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chemeClr val="lt1"/>
                </a:highlight>
              </a:rPr>
              <a:t>Share your favorite tech tips</a:t>
            </a:r>
            <a:endParaRPr>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chemeClr val="lt1"/>
                </a:highlight>
              </a:rPr>
              <a:t>Make an openrefine for beginners mini-comic/haiku anthology</a:t>
            </a:r>
            <a:endParaRPr>
              <a:solidFill>
                <a:schemeClr val="dk1"/>
              </a:solidFill>
              <a:highlight>
                <a:schemeClr val="lt1"/>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chemeClr val="lt1"/>
                </a:highlight>
              </a:rPr>
              <a:t>Cats: Love, Hate, or indifference </a:t>
            </a:r>
            <a:endParaRPr sz="3000">
              <a:solidFill>
                <a:srgbClr val="000000"/>
              </a:solidFill>
            </a:endParaRPr>
          </a:p>
          <a:p>
            <a:pPr indent="0" lvl="0" marL="0" rtl="0" algn="ctr">
              <a:lnSpc>
                <a:spcPct val="100000"/>
              </a:lnSpc>
              <a:spcBef>
                <a:spcPts val="0"/>
              </a:spcBef>
              <a:spcAft>
                <a:spcPts val="0"/>
              </a:spcAft>
              <a:buNone/>
            </a:pPr>
            <a:r>
              <a:t/>
            </a:r>
            <a:endParaRPr i="1">
              <a:solidFill>
                <a:srgbClr val="000000"/>
              </a:solidFill>
            </a:endParaRPr>
          </a:p>
        </p:txBody>
      </p:sp>
      <p:pic>
        <p:nvPicPr>
          <p:cNvPr descr="ZineCat logo." id="144" name="Google Shape;144;p24"/>
          <p:cNvPicPr preferRelativeResize="0"/>
          <p:nvPr/>
        </p:nvPicPr>
        <p:blipFill>
          <a:blip r:embed="rId3">
            <a:alphaModFix/>
          </a:blip>
          <a:stretch>
            <a:fillRect/>
          </a:stretch>
        </p:blipFill>
        <p:spPr>
          <a:xfrm>
            <a:off x="-57150" y="741389"/>
            <a:ext cx="3660722" cy="3660722"/>
          </a:xfrm>
          <a:prstGeom prst="rect">
            <a:avLst/>
          </a:prstGeom>
          <a:noFill/>
          <a:ln>
            <a:noFill/>
          </a:ln>
        </p:spPr>
      </p:pic>
      <p:sp>
        <p:nvSpPr>
          <p:cNvPr id="145" name="Google Shape;145;p24"/>
          <p:cNvSpPr txBox="1"/>
          <p:nvPr>
            <p:ph type="title"/>
          </p:nvPr>
        </p:nvSpPr>
        <p:spPr>
          <a:xfrm>
            <a:off x="6019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3788650" y="561250"/>
            <a:ext cx="5043900" cy="4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CC0000"/>
                </a:solidFill>
              </a:rPr>
              <a:t>Metadata Elements</a:t>
            </a:r>
            <a:endParaRPr sz="3600">
              <a:solidFill>
                <a:srgbClr val="CC0000"/>
              </a:solidFill>
            </a:endParaRPr>
          </a:p>
          <a:p>
            <a:pPr indent="0" lvl="0" marL="45720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rPr>
              <a:t>How do you describe your work? </a:t>
            </a:r>
            <a:endParaRPr sz="3000">
              <a:solidFill>
                <a:srgbClr val="000000"/>
              </a:solidFill>
            </a:endParaRPr>
          </a:p>
          <a:p>
            <a:pPr indent="0" lvl="0" marL="0" rtl="0" algn="l">
              <a:spcBef>
                <a:spcPts val="1600"/>
              </a:spcBef>
              <a:spcAft>
                <a:spcPts val="1600"/>
              </a:spcAft>
              <a:buNone/>
            </a:pPr>
            <a:r>
              <a:rPr lang="en" sz="3000">
                <a:solidFill>
                  <a:srgbClr val="000000"/>
                </a:solidFill>
              </a:rPr>
              <a:t>How will a zine librarian describe it?</a:t>
            </a:r>
            <a:endParaRPr i="1">
              <a:solidFill>
                <a:srgbClr val="000000"/>
              </a:solidFill>
            </a:endParaRPr>
          </a:p>
        </p:txBody>
      </p:sp>
      <p:pic>
        <p:nvPicPr>
          <p:cNvPr descr="ZineCat logo." id="151" name="Google Shape;151;p25"/>
          <p:cNvPicPr preferRelativeResize="0"/>
          <p:nvPr/>
        </p:nvPicPr>
        <p:blipFill>
          <a:blip r:embed="rId3">
            <a:alphaModFix/>
          </a:blip>
          <a:stretch>
            <a:fillRect/>
          </a:stretch>
        </p:blipFill>
        <p:spPr>
          <a:xfrm>
            <a:off x="-57150" y="741389"/>
            <a:ext cx="3660722" cy="3660722"/>
          </a:xfrm>
          <a:prstGeom prst="rect">
            <a:avLst/>
          </a:prstGeom>
          <a:noFill/>
          <a:ln>
            <a:noFill/>
          </a:ln>
        </p:spPr>
      </p:pic>
      <p:sp>
        <p:nvSpPr>
          <p:cNvPr id="152" name="Google Shape;152;p25"/>
          <p:cNvSpPr txBox="1"/>
          <p:nvPr>
            <p:ph type="title"/>
          </p:nvPr>
        </p:nvSpPr>
        <p:spPr>
          <a:xfrm>
            <a:off x="60952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503175" y="445075"/>
            <a:ext cx="4998000" cy="4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Credits &amp; Links</a:t>
            </a:r>
            <a:endParaRPr sz="2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Website</a:t>
            </a:r>
            <a:r>
              <a:rPr lang="en" sz="2400">
                <a:solidFill>
                  <a:srgbClr val="CC0000"/>
                </a:solidFill>
              </a:rPr>
              <a:t> </a:t>
            </a:r>
            <a:r>
              <a:rPr lang="en" u="sng">
                <a:solidFill>
                  <a:srgbClr val="CC0000"/>
                </a:solidFill>
                <a:hlinkClick r:id="rId3">
                  <a:extLst>
                    <a:ext uri="{A12FA001-AC4F-418D-AE19-62706E023703}">
                      <ahyp:hlinkClr val="tx"/>
                    </a:ext>
                  </a:extLst>
                </a:hlinkClick>
              </a:rPr>
              <a:t>zinecat.org</a:t>
            </a:r>
            <a:r>
              <a:rPr lang="en">
                <a:solidFill>
                  <a:srgbClr val="CC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a:t>
            </a:r>
            <a:r>
              <a:rPr lang="en">
                <a:solidFill>
                  <a:schemeClr val="dk1"/>
                </a:solidFill>
              </a:rPr>
              <a:t>mail </a:t>
            </a:r>
            <a:r>
              <a:rPr lang="en" u="sng">
                <a:solidFill>
                  <a:srgbClr val="CC0000"/>
                </a:solidFill>
                <a:hlinkClick r:id="rId4">
                  <a:extLst>
                    <a:ext uri="{A12FA001-AC4F-418D-AE19-62706E023703}">
                      <ahyp:hlinkClr val="tx"/>
                    </a:ext>
                  </a:extLst>
                </a:hlinkClick>
              </a:rPr>
              <a:t>zinecatproject@gmail.com</a:t>
            </a:r>
            <a:endParaRPr>
              <a:solidFill>
                <a:srgbClr val="CC0000"/>
              </a:solidFill>
            </a:endParaRPr>
          </a:p>
          <a:p>
            <a:pPr indent="-342900" lvl="0" marL="457200" rtl="0" algn="l">
              <a:spcBef>
                <a:spcPts val="0"/>
              </a:spcBef>
              <a:spcAft>
                <a:spcPts val="0"/>
              </a:spcAft>
              <a:buClr>
                <a:srgbClr val="000000"/>
              </a:buClr>
              <a:buSzPts val="1800"/>
              <a:buChar char="●"/>
            </a:pPr>
            <a:r>
              <a:rPr lang="en">
                <a:solidFill>
                  <a:schemeClr val="dk1"/>
                </a:solidFill>
              </a:rPr>
              <a:t>Repository </a:t>
            </a:r>
            <a:r>
              <a:rPr lang="en" u="sng">
                <a:solidFill>
                  <a:srgbClr val="CC0000"/>
                </a:solidFill>
                <a:hlinkClick r:id="rId5">
                  <a:extLst>
                    <a:ext uri="{A12FA001-AC4F-418D-AE19-62706E023703}">
                      <ahyp:hlinkClr val="tx"/>
                    </a:ext>
                  </a:extLst>
                </a:hlinkClick>
              </a:rPr>
              <a:t>https://github.com/zinecat/zinecat.org</a:t>
            </a:r>
            <a:endParaRPr>
              <a:solidFill>
                <a:srgbClr val="CC0000"/>
              </a:solidFill>
            </a:endParaRPr>
          </a:p>
          <a:p>
            <a:pPr indent="-342900" lvl="0" marL="457200" rtl="0" algn="l">
              <a:spcBef>
                <a:spcPts val="0"/>
              </a:spcBef>
              <a:spcAft>
                <a:spcPts val="0"/>
              </a:spcAft>
              <a:buClr>
                <a:srgbClr val="000000"/>
              </a:buClr>
              <a:buSzPts val="1800"/>
              <a:buChar char="●"/>
            </a:pPr>
            <a:r>
              <a:rPr lang="en">
                <a:solidFill>
                  <a:schemeClr val="dk1"/>
                </a:solidFill>
              </a:rPr>
              <a:t>Collective Access </a:t>
            </a:r>
            <a:r>
              <a:rPr lang="en" u="sng">
                <a:solidFill>
                  <a:srgbClr val="CC0000"/>
                </a:solidFill>
                <a:hlinkClick r:id="rId6">
                  <a:extLst>
                    <a:ext uri="{A12FA001-AC4F-418D-AE19-62706E023703}">
                      <ahyp:hlinkClr val="tx"/>
                    </a:ext>
                  </a:extLst>
                </a:hlinkClick>
              </a:rPr>
              <a:t>collectiveaccess.org</a:t>
            </a:r>
            <a:r>
              <a:rPr lang="en">
                <a:solidFill>
                  <a:srgbClr val="CC0000"/>
                </a:solidFill>
              </a:rPr>
              <a:t> </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Zine Union Catalog on zinelibraries.info </a:t>
            </a:r>
            <a:r>
              <a:rPr lang="en">
                <a:solidFill>
                  <a:srgbClr val="CC0000"/>
                </a:solidFill>
              </a:rPr>
              <a:t>zinelibraries.info/zine-union-catalog</a:t>
            </a:r>
            <a:endParaRPr>
              <a:solidFill>
                <a:srgbClr val="CC0000"/>
              </a:solidFill>
            </a:endParaRPr>
          </a:p>
          <a:p>
            <a:pPr indent="-342900" lvl="0" marL="457200" rtl="0" algn="l">
              <a:spcBef>
                <a:spcPts val="0"/>
              </a:spcBef>
              <a:spcAft>
                <a:spcPts val="0"/>
              </a:spcAft>
              <a:buClr>
                <a:srgbClr val="000000"/>
              </a:buClr>
              <a:buSzPts val="1800"/>
              <a:buChar char="●"/>
            </a:pPr>
            <a:r>
              <a:rPr lang="en">
                <a:solidFill>
                  <a:srgbClr val="000000"/>
                </a:solidFill>
              </a:rPr>
              <a:t>Zine Librarians Code of Ethics </a:t>
            </a:r>
            <a:r>
              <a:rPr lang="en" u="sng">
                <a:solidFill>
                  <a:srgbClr val="CC0000"/>
                </a:solidFill>
                <a:hlinkClick r:id="rId7">
                  <a:extLst>
                    <a:ext uri="{A12FA001-AC4F-418D-AE19-62706E023703}">
                      <ahyp:hlinkClr val="tx"/>
                    </a:ext>
                  </a:extLst>
                </a:hlinkClick>
              </a:rPr>
              <a:t>https://zinelibraries.info/code-of-ethics/</a:t>
            </a:r>
            <a:endParaRPr>
              <a:solidFill>
                <a:srgbClr val="CC0000"/>
              </a:solidFill>
            </a:endParaRPr>
          </a:p>
          <a:p>
            <a:pPr indent="-342900" lvl="0" marL="457200" rtl="0" algn="l">
              <a:spcBef>
                <a:spcPts val="0"/>
              </a:spcBef>
              <a:spcAft>
                <a:spcPts val="0"/>
              </a:spcAft>
              <a:buClr>
                <a:srgbClr val="000000"/>
              </a:buClr>
              <a:buSzPts val="1800"/>
              <a:buChar char="●"/>
            </a:pPr>
            <a:r>
              <a:rPr lang="en">
                <a:solidFill>
                  <a:schemeClr val="dk1"/>
                </a:solidFill>
              </a:rPr>
              <a:t>Cat photos </a:t>
            </a:r>
            <a:r>
              <a:rPr lang="en" u="sng">
                <a:solidFill>
                  <a:srgbClr val="CC0000"/>
                </a:solidFill>
                <a:hlinkClick r:id="rId8">
                  <a:extLst>
                    <a:ext uri="{A12FA001-AC4F-418D-AE19-62706E023703}">
                      <ahyp:hlinkClr val="tx"/>
                    </a:ext>
                  </a:extLst>
                </a:hlinkClick>
              </a:rPr>
              <a:t>zinecats.tumblr.com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Graphic by Milo Miller </a:t>
            </a:r>
            <a:r>
              <a:rPr lang="en" u="sng">
                <a:solidFill>
                  <a:srgbClr val="CC0000"/>
                </a:solidFill>
                <a:hlinkClick r:id="rId9">
                  <a:extLst>
                    <a:ext uri="{A12FA001-AC4F-418D-AE19-62706E023703}">
                      <ahyp:hlinkClr val="tx"/>
                    </a:ext>
                  </a:extLst>
                </a:hlinkClick>
              </a:rPr>
              <a:t>qzap.org</a:t>
            </a:r>
            <a:endParaRPr>
              <a:solidFill>
                <a:srgbClr val="CC0000"/>
              </a:solidFill>
            </a:endParaRPr>
          </a:p>
        </p:txBody>
      </p:sp>
      <p:pic>
        <p:nvPicPr>
          <p:cNvPr descr="Black and white cartoon image of a person with the thought bubble: &quot;Shared Zine Metadata&quot;" id="158" name="Google Shape;158;p26"/>
          <p:cNvPicPr preferRelativeResize="0"/>
          <p:nvPr/>
        </p:nvPicPr>
        <p:blipFill rotWithShape="1">
          <a:blip r:embed="rId10">
            <a:alphaModFix/>
          </a:blip>
          <a:srcRect b="400" l="0" r="0" t="25360"/>
          <a:stretch/>
        </p:blipFill>
        <p:spPr>
          <a:xfrm>
            <a:off x="5252575" y="750400"/>
            <a:ext cx="3372350" cy="3818475"/>
          </a:xfrm>
          <a:prstGeom prst="rect">
            <a:avLst/>
          </a:prstGeom>
          <a:noFill/>
          <a:ln>
            <a:noFill/>
          </a:ln>
        </p:spPr>
      </p:pic>
      <p:sp>
        <p:nvSpPr>
          <p:cNvPr id="159" name="Google Shape;159;p26"/>
          <p:cNvSpPr txBox="1"/>
          <p:nvPr>
            <p:ph type="title"/>
          </p:nvPr>
        </p:nvSpPr>
        <p:spPr>
          <a:xfrm>
            <a:off x="59428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927925" y="478725"/>
            <a:ext cx="4760400" cy="28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is a zine?</a:t>
            </a:r>
            <a:endParaRPr sz="2400">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Photocopies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Foldy zine activist culture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Self published +1 +1</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Local metadata schemas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Handmade </a:t>
            </a:r>
            <a:endParaRPr>
              <a:solidFill>
                <a:srgbClr val="000000"/>
              </a:solidFill>
            </a:endParaRPr>
          </a:p>
        </p:txBody>
      </p:sp>
      <p:pic>
        <p:nvPicPr>
          <p:cNvPr descr="ZineCat Logo&#10;" id="62" name="Google Shape;62;p14"/>
          <p:cNvPicPr preferRelativeResize="0"/>
          <p:nvPr/>
        </p:nvPicPr>
        <p:blipFill>
          <a:blip r:embed="rId3">
            <a:alphaModFix/>
          </a:blip>
          <a:stretch>
            <a:fillRect/>
          </a:stretch>
        </p:blipFill>
        <p:spPr>
          <a:xfrm>
            <a:off x="7500425" y="-37514"/>
            <a:ext cx="1643578" cy="1643578"/>
          </a:xfrm>
          <a:prstGeom prst="rect">
            <a:avLst/>
          </a:prstGeom>
          <a:noFill/>
          <a:ln>
            <a:noFill/>
          </a:ln>
        </p:spPr>
      </p:pic>
      <p:pic>
        <p:nvPicPr>
          <p:cNvPr descr="Cat sleeping on a stack of zines." id="63" name="Google Shape;63;p14">
            <a:hlinkClick r:id="rId4"/>
          </p:cNvPr>
          <p:cNvPicPr preferRelativeResize="0"/>
          <p:nvPr/>
        </p:nvPicPr>
        <p:blipFill>
          <a:blip r:embed="rId5">
            <a:alphaModFix/>
          </a:blip>
          <a:stretch>
            <a:fillRect/>
          </a:stretch>
        </p:blipFill>
        <p:spPr>
          <a:xfrm>
            <a:off x="152400" y="152400"/>
            <a:ext cx="3613905" cy="4838701"/>
          </a:xfrm>
          <a:prstGeom prst="rect">
            <a:avLst/>
          </a:prstGeom>
          <a:noFill/>
          <a:ln>
            <a:noFill/>
          </a:ln>
        </p:spPr>
      </p:pic>
      <p:sp>
        <p:nvSpPr>
          <p:cNvPr id="64" name="Google Shape;64;p14"/>
          <p:cNvSpPr txBox="1"/>
          <p:nvPr/>
        </p:nvSpPr>
        <p:spPr>
          <a:xfrm>
            <a:off x="4038675" y="3434700"/>
            <a:ext cx="3613800" cy="1038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Char char="●"/>
            </a:pPr>
            <a:r>
              <a:rPr lang="en" sz="2400" u="sng">
                <a:solidFill>
                  <a:srgbClr val="CC0000"/>
                </a:solidFill>
                <a:hlinkClick r:id="rId6">
                  <a:extLst>
                    <a:ext uri="{A12FA001-AC4F-418D-AE19-62706E023703}">
                      <ahyp:hlinkClr val="tx"/>
                    </a:ext>
                  </a:extLst>
                </a:hlinkClick>
              </a:rPr>
              <a:t>Where are zines?</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How are they found?</a:t>
            </a:r>
            <a:endParaRPr/>
          </a:p>
        </p:txBody>
      </p:sp>
      <p:sp>
        <p:nvSpPr>
          <p:cNvPr id="65" name="Google Shape;65;p14"/>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44125" y="749875"/>
            <a:ext cx="5582100" cy="41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ZUC: </a:t>
            </a:r>
            <a:r>
              <a:rPr lang="en" sz="2400">
                <a:solidFill>
                  <a:srgbClr val="CC0000"/>
                </a:solidFill>
              </a:rPr>
              <a:t>What Is It?</a:t>
            </a:r>
            <a:endParaRPr sz="2400">
              <a:solidFill>
                <a:srgbClr val="CC0000"/>
              </a:solidFill>
            </a:endParaRPr>
          </a:p>
          <a:p>
            <a:pPr indent="0" lvl="0" marL="457200" rtl="0" algn="l">
              <a:spcBef>
                <a:spcPts val="1600"/>
              </a:spcBef>
              <a:spcAft>
                <a:spcPts val="0"/>
              </a:spcAft>
              <a:buNone/>
            </a:pPr>
            <a:br>
              <a:rPr lang="en" sz="1000">
                <a:solidFill>
                  <a:srgbClr val="000000"/>
                </a:solidFill>
              </a:rPr>
            </a:br>
            <a:r>
              <a:rPr lang="en" sz="2400">
                <a:solidFill>
                  <a:srgbClr val="000000"/>
                </a:solidFill>
              </a:rPr>
              <a:t>It's like a</a:t>
            </a:r>
            <a:r>
              <a:rPr lang="en" sz="2400">
                <a:solidFill>
                  <a:srgbClr val="CC0000"/>
                </a:solidFill>
              </a:rPr>
              <a:t> </a:t>
            </a:r>
            <a:r>
              <a:rPr lang="en" sz="2400" u="sng">
                <a:solidFill>
                  <a:srgbClr val="0000FF"/>
                </a:solidFill>
                <a:hlinkClick r:id="rId3">
                  <a:extLst>
                    <a:ext uri="{A12FA001-AC4F-418D-AE19-62706E023703}">
                      <ahyp:hlinkClr val="tx"/>
                    </a:ext>
                  </a:extLst>
                </a:hlinkClick>
              </a:rPr>
              <a:t>WorldCat</a:t>
            </a:r>
            <a:r>
              <a:rPr lang="en" sz="2400">
                <a:solidFill>
                  <a:schemeClr val="dk1"/>
                </a:solidFill>
              </a:rPr>
              <a:t> </a:t>
            </a:r>
            <a:r>
              <a:rPr lang="en" sz="2400">
                <a:solidFill>
                  <a:srgbClr val="000000"/>
                </a:solidFill>
              </a:rPr>
              <a:t>or</a:t>
            </a:r>
            <a:r>
              <a:rPr lang="en" sz="2400">
                <a:solidFill>
                  <a:schemeClr val="dk1"/>
                </a:solidFill>
              </a:rPr>
              <a:t> </a:t>
            </a:r>
            <a:r>
              <a:rPr lang="en" sz="2400" u="sng">
                <a:solidFill>
                  <a:srgbClr val="0000FF"/>
                </a:solidFill>
                <a:hlinkClick r:id="rId4">
                  <a:extLst>
                    <a:ext uri="{A12FA001-AC4F-418D-AE19-62706E023703}">
                      <ahyp:hlinkClr val="tx"/>
                    </a:ext>
                  </a:extLst>
                </a:hlinkClick>
              </a:rPr>
              <a:t>DPLA</a:t>
            </a:r>
            <a:r>
              <a:rPr lang="en" sz="2400">
                <a:solidFill>
                  <a:srgbClr val="0000FF"/>
                </a:solidFill>
              </a:rPr>
              <a:t> </a:t>
            </a:r>
            <a:r>
              <a:rPr lang="en" sz="2400">
                <a:solidFill>
                  <a:srgbClr val="000000"/>
                </a:solidFill>
              </a:rPr>
              <a:t>for zines!</a:t>
            </a:r>
            <a:endParaRPr sz="2400">
              <a:solidFill>
                <a:srgbClr val="000000"/>
              </a:solidFill>
            </a:endParaRPr>
          </a:p>
          <a:p>
            <a:pPr indent="-381000" lvl="0" marL="914400" rtl="0" algn="l">
              <a:spcBef>
                <a:spcPts val="1600"/>
              </a:spcBef>
              <a:spcAft>
                <a:spcPts val="0"/>
              </a:spcAft>
              <a:buClr>
                <a:srgbClr val="000000"/>
              </a:buClr>
              <a:buSzPts val="2400"/>
              <a:buChar char="●"/>
            </a:pPr>
            <a:r>
              <a:rPr lang="en" sz="2400">
                <a:solidFill>
                  <a:srgbClr val="000000"/>
                </a:solidFill>
              </a:rPr>
              <a:t>Shared</a:t>
            </a:r>
            <a:endParaRPr sz="2400">
              <a:solidFill>
                <a:srgbClr val="000000"/>
              </a:solidFill>
            </a:endParaRPr>
          </a:p>
          <a:p>
            <a:pPr indent="-381000" lvl="0" marL="914400" rtl="0" algn="l">
              <a:spcBef>
                <a:spcPts val="0"/>
              </a:spcBef>
              <a:spcAft>
                <a:spcPts val="0"/>
              </a:spcAft>
              <a:buClr>
                <a:srgbClr val="000000"/>
              </a:buClr>
              <a:buSzPts val="2400"/>
              <a:buChar char="●"/>
            </a:pPr>
            <a:r>
              <a:rPr lang="en" sz="2400">
                <a:solidFill>
                  <a:srgbClr val="000000"/>
                </a:solidFill>
              </a:rPr>
              <a:t>Benefits</a:t>
            </a:r>
            <a:endParaRPr sz="2400">
              <a:solidFill>
                <a:srgbClr val="000000"/>
              </a:solidFill>
            </a:endParaRPr>
          </a:p>
          <a:p>
            <a:pPr indent="-381000" lvl="1" marL="1828800" rtl="0" algn="l">
              <a:spcBef>
                <a:spcPts val="0"/>
              </a:spcBef>
              <a:spcAft>
                <a:spcPts val="0"/>
              </a:spcAft>
              <a:buClr>
                <a:srgbClr val="000000"/>
              </a:buClr>
              <a:buSzPts val="2400"/>
              <a:buChar char="○"/>
            </a:pPr>
            <a:r>
              <a:rPr lang="en" sz="2400">
                <a:solidFill>
                  <a:srgbClr val="000000"/>
                </a:solidFill>
              </a:rPr>
              <a:t>Scholars</a:t>
            </a:r>
            <a:endParaRPr sz="2400">
              <a:solidFill>
                <a:srgbClr val="000000"/>
              </a:solidFill>
            </a:endParaRPr>
          </a:p>
          <a:p>
            <a:pPr indent="-381000" lvl="1" marL="1828800" rtl="0" algn="l">
              <a:spcBef>
                <a:spcPts val="0"/>
              </a:spcBef>
              <a:spcAft>
                <a:spcPts val="0"/>
              </a:spcAft>
              <a:buClr>
                <a:srgbClr val="000000"/>
              </a:buClr>
              <a:buSzPts val="2400"/>
              <a:buChar char="○"/>
            </a:pPr>
            <a:r>
              <a:rPr lang="en" sz="2400">
                <a:solidFill>
                  <a:srgbClr val="000000"/>
                </a:solidFill>
              </a:rPr>
              <a:t>Zinesters</a:t>
            </a:r>
            <a:endParaRPr sz="2400">
              <a:solidFill>
                <a:srgbClr val="000000"/>
              </a:solidFill>
            </a:endParaRPr>
          </a:p>
          <a:p>
            <a:pPr indent="-381000" lvl="1" marL="1828800" rtl="0" algn="l">
              <a:spcBef>
                <a:spcPts val="0"/>
              </a:spcBef>
              <a:spcAft>
                <a:spcPts val="0"/>
              </a:spcAft>
              <a:buClr>
                <a:srgbClr val="000000"/>
              </a:buClr>
              <a:buSzPts val="2400"/>
              <a:buChar char="○"/>
            </a:pPr>
            <a:r>
              <a:rPr lang="en" sz="2400">
                <a:solidFill>
                  <a:srgbClr val="000000"/>
                </a:solidFill>
              </a:rPr>
              <a:t>Zine librarians</a:t>
            </a:r>
            <a:endParaRPr>
              <a:solidFill>
                <a:srgbClr val="000000"/>
              </a:solidFill>
            </a:endParaRPr>
          </a:p>
        </p:txBody>
      </p:sp>
      <p:pic>
        <p:nvPicPr>
          <p:cNvPr descr="ZineCat Logo&#10;" id="71" name="Google Shape;71;p15"/>
          <p:cNvPicPr preferRelativeResize="0"/>
          <p:nvPr/>
        </p:nvPicPr>
        <p:blipFill>
          <a:blip r:embed="rId5">
            <a:alphaModFix/>
          </a:blip>
          <a:stretch>
            <a:fillRect/>
          </a:stretch>
        </p:blipFill>
        <p:spPr>
          <a:xfrm>
            <a:off x="7500425" y="-1"/>
            <a:ext cx="1643578" cy="1643578"/>
          </a:xfrm>
          <a:prstGeom prst="rect">
            <a:avLst/>
          </a:prstGeom>
          <a:noFill/>
          <a:ln>
            <a:noFill/>
          </a:ln>
        </p:spPr>
      </p:pic>
      <p:pic>
        <p:nvPicPr>
          <p:cNvPr descr="Cat reading a zine." id="72" name="Google Shape;72;p15"/>
          <p:cNvPicPr preferRelativeResize="0"/>
          <p:nvPr/>
        </p:nvPicPr>
        <p:blipFill>
          <a:blip r:embed="rId6">
            <a:alphaModFix/>
          </a:blip>
          <a:stretch>
            <a:fillRect/>
          </a:stretch>
        </p:blipFill>
        <p:spPr>
          <a:xfrm>
            <a:off x="5986925" y="1748300"/>
            <a:ext cx="2833226" cy="2833226"/>
          </a:xfrm>
          <a:prstGeom prst="rect">
            <a:avLst/>
          </a:prstGeom>
          <a:noFill/>
          <a:ln>
            <a:noFill/>
          </a:ln>
        </p:spPr>
      </p:pic>
      <p:sp>
        <p:nvSpPr>
          <p:cNvPr id="73" name="Google Shape;73;p15"/>
          <p:cNvSpPr txBox="1"/>
          <p:nvPr>
            <p:ph type="title"/>
          </p:nvPr>
        </p:nvSpPr>
        <p:spPr>
          <a:xfrm>
            <a:off x="59428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428625" y="445075"/>
            <a:ext cx="6760200" cy="125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solidFill>
                  <a:srgbClr val="CC0000"/>
                </a:solidFill>
              </a:rPr>
              <a:t>Collective Access, </a:t>
            </a:r>
            <a:br>
              <a:rPr lang="en" sz="3000">
                <a:solidFill>
                  <a:srgbClr val="CC0000"/>
                </a:solidFill>
              </a:rPr>
            </a:br>
            <a:r>
              <a:rPr lang="en" sz="3000">
                <a:solidFill>
                  <a:srgbClr val="CC0000"/>
                </a:solidFill>
              </a:rPr>
              <a:t>an Open Source DAM</a:t>
            </a:r>
            <a:endParaRPr>
              <a:solidFill>
                <a:srgbClr val="000000"/>
              </a:solidFill>
            </a:endParaRPr>
          </a:p>
        </p:txBody>
      </p:sp>
      <p:pic>
        <p:nvPicPr>
          <p:cNvPr descr="ZineCat Logo" id="79" name="Google Shape;79;p16"/>
          <p:cNvPicPr preferRelativeResize="0"/>
          <p:nvPr/>
        </p:nvPicPr>
        <p:blipFill>
          <a:blip r:embed="rId3">
            <a:alphaModFix/>
          </a:blip>
          <a:stretch>
            <a:fillRect/>
          </a:stretch>
        </p:blipFill>
        <p:spPr>
          <a:xfrm>
            <a:off x="7500425" y="-1"/>
            <a:ext cx="1643578" cy="1643578"/>
          </a:xfrm>
          <a:prstGeom prst="rect">
            <a:avLst/>
          </a:prstGeom>
          <a:noFill/>
          <a:ln>
            <a:noFill/>
          </a:ln>
        </p:spPr>
      </p:pic>
      <p:sp>
        <p:nvSpPr>
          <p:cNvPr id="80" name="Google Shape;80;p16"/>
          <p:cNvSpPr txBox="1"/>
          <p:nvPr/>
        </p:nvSpPr>
        <p:spPr>
          <a:xfrm>
            <a:off x="428625" y="1938875"/>
            <a:ext cx="4502700" cy="2817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solidFill>
                  <a:schemeClr val="dk1"/>
                </a:solidFill>
              </a:rPr>
              <a:t>Compared with</a:t>
            </a:r>
            <a:r>
              <a:rPr lang="en" sz="2400">
                <a:solidFill>
                  <a:schemeClr val="dk1"/>
                </a:solidFill>
              </a:rPr>
              <a:t> Omeka </a:t>
            </a:r>
            <a:endParaRPr sz="2400">
              <a:solidFill>
                <a:schemeClr val="dk1"/>
              </a:solidFill>
            </a:endParaRPr>
          </a:p>
          <a:p>
            <a:pPr indent="-381000" lvl="0" marL="457200" rtl="0" algn="l">
              <a:lnSpc>
                <a:spcPct val="115000"/>
              </a:lnSpc>
              <a:spcBef>
                <a:spcPts val="0"/>
              </a:spcBef>
              <a:spcAft>
                <a:spcPts val="0"/>
              </a:spcAft>
              <a:buSzPts val="2400"/>
              <a:buChar char="●"/>
            </a:pPr>
            <a:r>
              <a:rPr lang="en" sz="2400">
                <a:solidFill>
                  <a:schemeClr val="dk1"/>
                </a:solidFill>
              </a:rPr>
              <a:t>Open source</a:t>
            </a:r>
            <a:endParaRPr sz="2400">
              <a:solidFill>
                <a:schemeClr val="dk1"/>
              </a:solidFill>
            </a:endParaRPr>
          </a:p>
          <a:p>
            <a:pPr indent="-381000" lvl="0" marL="457200" rtl="0" algn="l">
              <a:lnSpc>
                <a:spcPct val="115000"/>
              </a:lnSpc>
              <a:spcBef>
                <a:spcPts val="0"/>
              </a:spcBef>
              <a:spcAft>
                <a:spcPts val="0"/>
              </a:spcAft>
              <a:buSzPts val="2400"/>
              <a:buChar char="●"/>
            </a:pPr>
            <a:r>
              <a:rPr lang="en" sz="2400" u="sng">
                <a:solidFill>
                  <a:srgbClr val="CC0000"/>
                </a:solidFill>
                <a:hlinkClick r:id="rId4">
                  <a:extLst>
                    <a:ext uri="{A12FA001-AC4F-418D-AE19-62706E023703}">
                      <ahyp:hlinkClr val="tx"/>
                    </a:ext>
                  </a:extLst>
                </a:hlinkClick>
              </a:rPr>
              <a:t>QZAP</a:t>
            </a:r>
            <a:endParaRPr sz="2400">
              <a:solidFill>
                <a:srgbClr val="CC0000"/>
              </a:solidFill>
            </a:endParaRPr>
          </a:p>
          <a:p>
            <a:pPr indent="-381000" lvl="0" marL="457200" rtl="0" algn="l">
              <a:lnSpc>
                <a:spcPct val="115000"/>
              </a:lnSpc>
              <a:spcBef>
                <a:spcPts val="0"/>
              </a:spcBef>
              <a:spcAft>
                <a:spcPts val="0"/>
              </a:spcAft>
              <a:buSzPts val="2400"/>
              <a:buChar char="●"/>
            </a:pPr>
            <a:r>
              <a:rPr lang="en" sz="2400"/>
              <a:t>Active community, including in NYC, where the application is developed</a:t>
            </a:r>
            <a:endParaRPr sz="2400"/>
          </a:p>
        </p:txBody>
      </p:sp>
      <p:pic>
        <p:nvPicPr>
          <p:cNvPr descr="Cat sleeping in front of ZineCat Shared Authority Capstone Edition zine" id="81" name="Google Shape;81;p16"/>
          <p:cNvPicPr preferRelativeResize="0"/>
          <p:nvPr/>
        </p:nvPicPr>
        <p:blipFill>
          <a:blip r:embed="rId5">
            <a:alphaModFix/>
          </a:blip>
          <a:stretch>
            <a:fillRect/>
          </a:stretch>
        </p:blipFill>
        <p:spPr>
          <a:xfrm>
            <a:off x="5312325" y="1849375"/>
            <a:ext cx="3422800" cy="2567100"/>
          </a:xfrm>
          <a:prstGeom prst="rect">
            <a:avLst/>
          </a:prstGeom>
          <a:noFill/>
          <a:ln>
            <a:noFill/>
          </a:ln>
        </p:spPr>
      </p:pic>
      <p:sp>
        <p:nvSpPr>
          <p:cNvPr id="82" name="Google Shape;82;p16"/>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428625" y="445075"/>
            <a:ext cx="6760200" cy="125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have created a single map that creates a representation of records consisting of elements of </a:t>
            </a:r>
            <a:r>
              <a:rPr lang="en" u="sng">
                <a:solidFill>
                  <a:srgbClr val="CC0000"/>
                </a:solidFill>
                <a:hlinkClick r:id="rId3">
                  <a:extLst>
                    <a:ext uri="{A12FA001-AC4F-418D-AE19-62706E023703}">
                      <ahyp:hlinkClr val="tx"/>
                    </a:ext>
                  </a:extLst>
                </a:hlinkClick>
              </a:rPr>
              <a:t>xZINECOREx</a:t>
            </a:r>
            <a:r>
              <a:rPr lang="en">
                <a:solidFill>
                  <a:srgbClr val="000000"/>
                </a:solidFill>
              </a:rPr>
              <a:t> (based on Dublin Core): </a:t>
            </a:r>
            <a:endParaRPr>
              <a:solidFill>
                <a:srgbClr val="000000"/>
              </a:solidFill>
            </a:endParaRPr>
          </a:p>
        </p:txBody>
      </p:sp>
      <p:pic>
        <p:nvPicPr>
          <p:cNvPr descr="ZineCat Logo." id="88" name="Google Shape;88;p17"/>
          <p:cNvPicPr preferRelativeResize="0"/>
          <p:nvPr/>
        </p:nvPicPr>
        <p:blipFill>
          <a:blip r:embed="rId4">
            <a:alphaModFix/>
          </a:blip>
          <a:stretch>
            <a:fillRect/>
          </a:stretch>
        </p:blipFill>
        <p:spPr>
          <a:xfrm>
            <a:off x="7500425" y="-1"/>
            <a:ext cx="1643578" cy="1643578"/>
          </a:xfrm>
          <a:prstGeom prst="rect">
            <a:avLst/>
          </a:prstGeom>
          <a:noFill/>
          <a:ln>
            <a:noFill/>
          </a:ln>
        </p:spPr>
      </p:pic>
      <p:sp>
        <p:nvSpPr>
          <p:cNvPr id="89" name="Google Shape;89;p17"/>
          <p:cNvSpPr txBox="1"/>
          <p:nvPr/>
        </p:nvSpPr>
        <p:spPr>
          <a:xfrm>
            <a:off x="428625" y="1938875"/>
            <a:ext cx="3388500" cy="237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Creator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Subjects/genres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Content description, notes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Publisher(s)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Contributor(s)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Date of publication</a:t>
            </a:r>
            <a:endParaRPr sz="1800">
              <a:solidFill>
                <a:schemeClr val="dk1"/>
              </a:solidFill>
            </a:endParaRPr>
          </a:p>
        </p:txBody>
      </p:sp>
      <p:sp>
        <p:nvSpPr>
          <p:cNvPr id="90" name="Google Shape;90;p17"/>
          <p:cNvSpPr txBox="1"/>
          <p:nvPr/>
        </p:nvSpPr>
        <p:spPr>
          <a:xfrm>
            <a:off x="4058625" y="1926575"/>
            <a:ext cx="4380600" cy="238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Format description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Identifiers (union ID)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Source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Language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Relation (see also)</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Coverage (place of publication)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Rights (freedoms and restrictions)</a:t>
            </a:r>
            <a:endParaRPr sz="1800">
              <a:solidFill>
                <a:schemeClr val="dk1"/>
              </a:solidFill>
            </a:endParaRPr>
          </a:p>
        </p:txBody>
      </p:sp>
      <p:sp>
        <p:nvSpPr>
          <p:cNvPr id="91" name="Google Shape;91;p17"/>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flow_chart_complete.jpg" id="96" name="Google Shape;96;p18"/>
          <p:cNvPicPr preferRelativeResize="0"/>
          <p:nvPr/>
        </p:nvPicPr>
        <p:blipFill>
          <a:blip r:embed="rId3">
            <a:alphaModFix/>
          </a:blip>
          <a:stretch>
            <a:fillRect/>
          </a:stretch>
        </p:blipFill>
        <p:spPr>
          <a:xfrm>
            <a:off x="142550" y="954700"/>
            <a:ext cx="8839202" cy="4188799"/>
          </a:xfrm>
          <a:prstGeom prst="rect">
            <a:avLst/>
          </a:prstGeom>
          <a:noFill/>
          <a:ln>
            <a:noFill/>
          </a:ln>
        </p:spPr>
      </p:pic>
      <p:sp>
        <p:nvSpPr>
          <p:cNvPr id="97" name="Google Shape;97;p18"/>
          <p:cNvSpPr txBox="1"/>
          <p:nvPr/>
        </p:nvSpPr>
        <p:spPr>
          <a:xfrm>
            <a:off x="266450" y="282600"/>
            <a:ext cx="8591400" cy="7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rgbClr val="CC0000"/>
                </a:solidFill>
              </a:rPr>
              <a:t>ZineCat Libraries &amp; Archives (so far!)</a:t>
            </a:r>
            <a:endParaRPr/>
          </a:p>
        </p:txBody>
      </p:sp>
      <p:pic>
        <p:nvPicPr>
          <p:cNvPr descr="Carnegie Library of Pittsburgh logo." id="98" name="Google Shape;98;p18"/>
          <p:cNvPicPr preferRelativeResize="0"/>
          <p:nvPr/>
        </p:nvPicPr>
        <p:blipFill>
          <a:blip r:embed="rId4">
            <a:alphaModFix/>
          </a:blip>
          <a:stretch>
            <a:fillRect/>
          </a:stretch>
        </p:blipFill>
        <p:spPr>
          <a:xfrm>
            <a:off x="6290049" y="740799"/>
            <a:ext cx="1627875" cy="1013025"/>
          </a:xfrm>
          <a:prstGeom prst="rect">
            <a:avLst/>
          </a:prstGeom>
          <a:noFill/>
          <a:ln>
            <a:noFill/>
          </a:ln>
        </p:spPr>
      </p:pic>
      <p:pic>
        <p:nvPicPr>
          <p:cNvPr descr="ABC No Rio logo." id="99" name="Google Shape;99;p18"/>
          <p:cNvPicPr preferRelativeResize="0"/>
          <p:nvPr/>
        </p:nvPicPr>
        <p:blipFill>
          <a:blip r:embed="rId5">
            <a:alphaModFix/>
          </a:blip>
          <a:stretch>
            <a:fillRect/>
          </a:stretch>
        </p:blipFill>
        <p:spPr>
          <a:xfrm>
            <a:off x="795100" y="3836850"/>
            <a:ext cx="1238250" cy="914400"/>
          </a:xfrm>
          <a:prstGeom prst="rect">
            <a:avLst/>
          </a:prstGeom>
          <a:noFill/>
          <a:ln>
            <a:noFill/>
          </a:ln>
        </p:spPr>
      </p:pic>
      <p:pic>
        <p:nvPicPr>
          <p:cNvPr descr="Sallie Bingham's Center for Women's History and Culture zine collection logo." id="100" name="Google Shape;100;p18"/>
          <p:cNvPicPr preferRelativeResize="0"/>
          <p:nvPr/>
        </p:nvPicPr>
        <p:blipFill>
          <a:blip r:embed="rId6">
            <a:alphaModFix/>
          </a:blip>
          <a:stretch>
            <a:fillRect/>
          </a:stretch>
        </p:blipFill>
        <p:spPr>
          <a:xfrm>
            <a:off x="6589650" y="3513000"/>
            <a:ext cx="1905000" cy="123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Metadata application profile (MAP) for crosswalking local zine metadata into ZineCat." id="105" name="Google Shape;105;p19"/>
          <p:cNvPicPr preferRelativeResize="0"/>
          <p:nvPr/>
        </p:nvPicPr>
        <p:blipFill>
          <a:blip r:embed="rId3">
            <a:alphaModFix/>
          </a:blip>
          <a:stretch>
            <a:fillRect/>
          </a:stretch>
        </p:blipFill>
        <p:spPr>
          <a:xfrm>
            <a:off x="1954613" y="0"/>
            <a:ext cx="5800575" cy="5354375"/>
          </a:xfrm>
          <a:prstGeom prst="rect">
            <a:avLst/>
          </a:prstGeom>
          <a:noFill/>
          <a:ln>
            <a:noFill/>
          </a:ln>
        </p:spPr>
      </p:pic>
      <p:sp>
        <p:nvSpPr>
          <p:cNvPr id="106" name="Google Shape;106;p19"/>
          <p:cNvSpPr/>
          <p:nvPr/>
        </p:nvSpPr>
        <p:spPr>
          <a:xfrm>
            <a:off x="10331150" y="2751150"/>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Arrow pointing right" id="107" name="Google Shape;107;p19"/>
          <p:cNvSpPr/>
          <p:nvPr/>
        </p:nvSpPr>
        <p:spPr>
          <a:xfrm rot="10800000">
            <a:off x="1747936" y="1098459"/>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Arrow pointing right" id="108" name="Google Shape;108;p19"/>
          <p:cNvSpPr/>
          <p:nvPr/>
        </p:nvSpPr>
        <p:spPr>
          <a:xfrm rot="10800000">
            <a:off x="1774995" y="669709"/>
            <a:ext cx="465600" cy="303900"/>
          </a:xfrm>
          <a:prstGeom prst="lef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ZineCat logo." id="109" name="Google Shape;109;p19"/>
          <p:cNvPicPr preferRelativeResize="0"/>
          <p:nvPr/>
        </p:nvPicPr>
        <p:blipFill>
          <a:blip r:embed="rId4">
            <a:alphaModFix/>
          </a:blip>
          <a:stretch>
            <a:fillRect/>
          </a:stretch>
        </p:blipFill>
        <p:spPr>
          <a:xfrm>
            <a:off x="7500425" y="-1"/>
            <a:ext cx="1643578" cy="16435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ZineCat logo." id="114" name="Google Shape;114;p20"/>
          <p:cNvPicPr preferRelativeResize="0"/>
          <p:nvPr/>
        </p:nvPicPr>
        <p:blipFill>
          <a:blip r:embed="rId3">
            <a:alphaModFix/>
          </a:blip>
          <a:stretch>
            <a:fillRect/>
          </a:stretch>
        </p:blipFill>
        <p:spPr>
          <a:xfrm>
            <a:off x="7500425" y="-1"/>
            <a:ext cx="1643578" cy="1643578"/>
          </a:xfrm>
          <a:prstGeom prst="rect">
            <a:avLst/>
          </a:prstGeom>
          <a:noFill/>
          <a:ln>
            <a:noFill/>
          </a:ln>
        </p:spPr>
      </p:pic>
      <p:pic>
        <p:nvPicPr>
          <p:cNvPr descr="Screen capture from the Zine Union Catalog of Doris by Cindy that includes descriptive information about the zine including date of publication, place of publication, holding collection, and unique identifier for the Zine Union Catalog." id="115" name="Google Shape;115;p20"/>
          <p:cNvPicPr preferRelativeResize="0"/>
          <p:nvPr/>
        </p:nvPicPr>
        <p:blipFill>
          <a:blip r:embed="rId4">
            <a:alphaModFix/>
          </a:blip>
          <a:stretch>
            <a:fillRect/>
          </a:stretch>
        </p:blipFill>
        <p:spPr>
          <a:xfrm>
            <a:off x="152400" y="152400"/>
            <a:ext cx="5054716" cy="4838702"/>
          </a:xfrm>
          <a:prstGeom prst="rect">
            <a:avLst/>
          </a:prstGeom>
          <a:noFill/>
          <a:ln>
            <a:noFill/>
          </a:ln>
        </p:spPr>
      </p:pic>
      <p:sp>
        <p:nvSpPr>
          <p:cNvPr id="116" name="Google Shape;116;p20"/>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Screen capture of xZINECOREx metadata for Doris zine from multiple collections: Carnegie Library of Pittsburgh, Denver Zine Library, and the Queer Zine Archive Project" id="121" name="Google Shape;121;p21"/>
          <p:cNvPicPr preferRelativeResize="0"/>
          <p:nvPr/>
        </p:nvPicPr>
        <p:blipFill>
          <a:blip r:embed="rId3">
            <a:alphaModFix/>
          </a:blip>
          <a:stretch>
            <a:fillRect/>
          </a:stretch>
        </p:blipFill>
        <p:spPr>
          <a:xfrm>
            <a:off x="0" y="417525"/>
            <a:ext cx="4869801" cy="3581999"/>
          </a:xfrm>
          <a:prstGeom prst="rect">
            <a:avLst/>
          </a:prstGeom>
          <a:noFill/>
          <a:ln>
            <a:noFill/>
          </a:ln>
        </p:spPr>
      </p:pic>
      <p:pic>
        <p:nvPicPr>
          <p:cNvPr descr="Screen capture of xZINECOREx metadata for Doris zine from multiple collections: ABC No Rio, Barnard, and Sallie Bingham." id="122" name="Google Shape;122;p21"/>
          <p:cNvPicPr preferRelativeResize="0"/>
          <p:nvPr/>
        </p:nvPicPr>
        <p:blipFill rotWithShape="1">
          <a:blip r:embed="rId4">
            <a:alphaModFix/>
          </a:blip>
          <a:srcRect b="0" l="13254" r="0" t="0"/>
          <a:stretch/>
        </p:blipFill>
        <p:spPr>
          <a:xfrm>
            <a:off x="4869807" y="417525"/>
            <a:ext cx="4175543" cy="3582000"/>
          </a:xfrm>
          <a:prstGeom prst="rect">
            <a:avLst/>
          </a:prstGeom>
          <a:noFill/>
          <a:ln>
            <a:noFill/>
          </a:ln>
        </p:spPr>
      </p:pic>
      <p:sp>
        <p:nvSpPr>
          <p:cNvPr id="123" name="Google Shape;123;p21"/>
          <p:cNvSpPr txBox="1"/>
          <p:nvPr>
            <p:ph type="title"/>
          </p:nvPr>
        </p:nvSpPr>
        <p:spPr>
          <a:xfrm>
            <a:off x="5638075" y="4568875"/>
            <a:ext cx="31944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#NYCDHWeek</a:t>
            </a:r>
            <a:endParaRPr sz="1800">
              <a:solidFill>
                <a:srgbClr val="CC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